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3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59"/>
  </p:notesMasterIdLst>
  <p:handoutMasterIdLst>
    <p:handoutMasterId r:id="rId60"/>
  </p:handoutMasterIdLst>
  <p:sldIdLst>
    <p:sldId id="893" r:id="rId2"/>
    <p:sldId id="860" r:id="rId3"/>
    <p:sldId id="820" r:id="rId4"/>
    <p:sldId id="929" r:id="rId5"/>
    <p:sldId id="859" r:id="rId6"/>
    <p:sldId id="945" r:id="rId7"/>
    <p:sldId id="823" r:id="rId8"/>
    <p:sldId id="825" r:id="rId9"/>
    <p:sldId id="826" r:id="rId10"/>
    <p:sldId id="931" r:id="rId11"/>
    <p:sldId id="894" r:id="rId12"/>
    <p:sldId id="896" r:id="rId13"/>
    <p:sldId id="830" r:id="rId14"/>
    <p:sldId id="897" r:id="rId15"/>
    <p:sldId id="898" r:id="rId16"/>
    <p:sldId id="899" r:id="rId17"/>
    <p:sldId id="864" r:id="rId18"/>
    <p:sldId id="862" r:id="rId19"/>
    <p:sldId id="932" r:id="rId20"/>
    <p:sldId id="863" r:id="rId21"/>
    <p:sldId id="834" r:id="rId22"/>
    <p:sldId id="900" r:id="rId23"/>
    <p:sldId id="917" r:id="rId24"/>
    <p:sldId id="946" r:id="rId25"/>
    <p:sldId id="947" r:id="rId26"/>
    <p:sldId id="948" r:id="rId27"/>
    <p:sldId id="949" r:id="rId28"/>
    <p:sldId id="950" r:id="rId29"/>
    <p:sldId id="951" r:id="rId30"/>
    <p:sldId id="952" r:id="rId31"/>
    <p:sldId id="953" r:id="rId32"/>
    <p:sldId id="901" r:id="rId33"/>
    <p:sldId id="944" r:id="rId34"/>
    <p:sldId id="919" r:id="rId35"/>
    <p:sldId id="921" r:id="rId36"/>
    <p:sldId id="904" r:id="rId37"/>
    <p:sldId id="954" r:id="rId38"/>
    <p:sldId id="955" r:id="rId39"/>
    <p:sldId id="956" r:id="rId40"/>
    <p:sldId id="957" r:id="rId41"/>
    <p:sldId id="958" r:id="rId42"/>
    <p:sldId id="959" r:id="rId43"/>
    <p:sldId id="960" r:id="rId44"/>
    <p:sldId id="961" r:id="rId45"/>
    <p:sldId id="962" r:id="rId46"/>
    <p:sldId id="963" r:id="rId47"/>
    <p:sldId id="964" r:id="rId48"/>
    <p:sldId id="965" r:id="rId49"/>
    <p:sldId id="966" r:id="rId50"/>
    <p:sldId id="967" r:id="rId51"/>
    <p:sldId id="905" r:id="rId52"/>
    <p:sldId id="906" r:id="rId53"/>
    <p:sldId id="923" r:id="rId54"/>
    <p:sldId id="926" r:id="rId55"/>
    <p:sldId id="928" r:id="rId56"/>
    <p:sldId id="916" r:id="rId57"/>
    <p:sldId id="930" r:id="rId58"/>
  </p:sldIdLst>
  <p:sldSz cx="12192000" cy="6858000"/>
  <p:notesSz cx="7099300" cy="10234613"/>
  <p:custDataLst>
    <p:tags r:id="rId6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8FAAFF"/>
    <a:srgbClr val="7F2727"/>
    <a:srgbClr val="0066FF"/>
    <a:srgbClr val="B8EAC0"/>
    <a:srgbClr val="A3FFCD"/>
    <a:srgbClr val="A50021"/>
    <a:srgbClr val="7DFF00"/>
    <a:srgbClr val="B9F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528" autoAdjust="0"/>
  </p:normalViewPr>
  <p:slideViewPr>
    <p:cSldViewPr>
      <p:cViewPr varScale="1">
        <p:scale>
          <a:sx n="41" d="100"/>
          <a:sy n="41" d="100"/>
        </p:scale>
        <p:origin x="804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337" cy="5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t" anchorCtr="0" compatLnSpc="1">
            <a:prstTxWarp prst="textNoShape">
              <a:avLst/>
            </a:prstTxWarp>
          </a:bodyPr>
          <a:lstStyle>
            <a:lvl1pPr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340" y="1"/>
            <a:ext cx="3077337" cy="5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t" anchorCtr="0" compatLnSpc="1">
            <a:prstTxWarp prst="textNoShape">
              <a:avLst/>
            </a:prstTxWarp>
          </a:bodyPr>
          <a:lstStyle>
            <a:lvl1pPr algn="r"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708"/>
            <a:ext cx="3077337" cy="51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b" anchorCtr="0" compatLnSpc="1">
            <a:prstTxWarp prst="textNoShape">
              <a:avLst/>
            </a:prstTxWarp>
          </a:bodyPr>
          <a:lstStyle>
            <a:lvl1pPr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340" y="9722708"/>
            <a:ext cx="3077337" cy="51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b" anchorCtr="0" compatLnSpc="1">
            <a:prstTxWarp prst="textNoShape">
              <a:avLst/>
            </a:prstTxWarp>
          </a:bodyPr>
          <a:lstStyle>
            <a:lvl1pPr algn="r" defTabSz="989801">
              <a:defRPr sz="1300"/>
            </a:lvl1pPr>
          </a:lstStyle>
          <a:p>
            <a:fld id="{370EF009-23CE-4081-AF56-082D82CEF6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337" cy="5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t" anchorCtr="0" compatLnSpc="1">
            <a:prstTxWarp prst="textNoShape">
              <a:avLst/>
            </a:prstTxWarp>
          </a:bodyPr>
          <a:lstStyle>
            <a:lvl1pPr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340" y="1"/>
            <a:ext cx="3077337" cy="5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t" anchorCtr="0" compatLnSpc="1">
            <a:prstTxWarp prst="textNoShape">
              <a:avLst/>
            </a:prstTxWarp>
          </a:bodyPr>
          <a:lstStyle>
            <a:lvl1pPr algn="r"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905" y="4862233"/>
            <a:ext cx="5677492" cy="4603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708"/>
            <a:ext cx="3077337" cy="51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b" anchorCtr="0" compatLnSpc="1">
            <a:prstTxWarp prst="textNoShape">
              <a:avLst/>
            </a:prstTxWarp>
          </a:bodyPr>
          <a:lstStyle>
            <a:lvl1pPr defTabSz="990387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340" y="9722708"/>
            <a:ext cx="3077337" cy="51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9" tIns="49511" rIns="99019" bIns="49511" numCol="1" anchor="b" anchorCtr="0" compatLnSpc="1">
            <a:prstTxWarp prst="textNoShape">
              <a:avLst/>
            </a:prstTxWarp>
          </a:bodyPr>
          <a:lstStyle>
            <a:lvl1pPr algn="r" defTabSz="989801">
              <a:defRPr sz="1300"/>
            </a:lvl1pPr>
          </a:lstStyle>
          <a:p>
            <a:fld id="{72CC9163-7EC6-4747-8782-88871FDBE1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62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9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9A4D5-BA7F-4965-9F32-D31D11C0DA97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CAB68C1-092D-468B-8690-7D27B27041C8}" type="slidenum">
              <a:rPr lang="en-US"/>
              <a:pPr defTabSz="988101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1600E29C-1E14-41D6-ACAF-300C17152C85}" type="slidenum">
              <a:rPr lang="en-US"/>
              <a:pPr defTabSz="988101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FB0DC0F6-EF13-4C52-ACF2-48065D1392E1}" type="slidenum">
              <a:rPr lang="en-US"/>
              <a:pPr defTabSz="988101"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In MDP chance node represents uncertainty about what might happen based on (s,a)  [as opposed to being a random adversary]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Q-state (s,a) is when you were in a state and took an action 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381D20B8-C290-4C94-8C7F-0277B9D2F6EE}" type="slidenum">
              <a:rPr lang="en-US"/>
              <a:pPr defTabSz="988101"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[Note:</a:t>
            </a:r>
            <a:r>
              <a:rPr lang="en-US" baseline="0" dirty="0"/>
              <a:t> this demo doesn’t show anything in action, just pops up V and Q values.]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81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84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8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84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8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84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8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84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demo doesn’t show</a:t>
            </a:r>
            <a:r>
              <a:rPr lang="en-US" baseline="0" dirty="0"/>
              <a:t> anything in action, it just shows the V and Q values.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28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generates the time-limited</a:t>
            </a:r>
            <a:r>
              <a:rPr lang="en-US" baseline="0" dirty="0"/>
              <a:t> values for </a:t>
            </a:r>
            <a:r>
              <a:rPr lang="en-US" baseline="0" dirty="0" err="1"/>
              <a:t>gridworld</a:t>
            </a:r>
            <a:r>
              <a:rPr lang="en-US" baseline="0" dirty="0"/>
              <a:t> as snapshotted onto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01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53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.xml"/><Relationship Id="rId7" Type="http://schemas.openxmlformats.org/officeDocument/2006/relationships/image" Target="../media/image1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7.xml"/><Relationship Id="rId7" Type="http://schemas.openxmlformats.org/officeDocument/2006/relationships/image" Target="../media/image35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0.xml"/><Relationship Id="rId7" Type="http://schemas.openxmlformats.org/officeDocument/2006/relationships/image" Target="../media/image3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13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3.png"/><Relationship Id="rId5" Type="http://schemas.openxmlformats.org/officeDocument/2006/relationships/tags" Target="../tags/tag15.xml"/><Relationship Id="rId10" Type="http://schemas.openxmlformats.org/officeDocument/2006/relationships/image" Target="../media/image42.png"/><Relationship Id="rId4" Type="http://schemas.openxmlformats.org/officeDocument/2006/relationships/tags" Target="../tags/tag14.xml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5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image" Target="../media/image61.png"/><Relationship Id="rId26" Type="http://schemas.openxmlformats.org/officeDocument/2006/relationships/image" Target="../media/image68.png"/><Relationship Id="rId3" Type="http://schemas.openxmlformats.org/officeDocument/2006/relationships/tags" Target="../tags/tag23.xml"/><Relationship Id="rId21" Type="http://schemas.openxmlformats.org/officeDocument/2006/relationships/image" Target="../media/image83.png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image" Target="../media/image60.png"/><Relationship Id="rId25" Type="http://schemas.openxmlformats.org/officeDocument/2006/relationships/image" Target="../media/image84.png"/><Relationship Id="rId2" Type="http://schemas.openxmlformats.org/officeDocument/2006/relationships/tags" Target="../tags/tag22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63.png"/><Relationship Id="rId29" Type="http://schemas.openxmlformats.org/officeDocument/2006/relationships/image" Target="../media/image87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image" Target="../media/image66.png"/><Relationship Id="rId5" Type="http://schemas.openxmlformats.org/officeDocument/2006/relationships/tags" Target="../tags/tag25.xml"/><Relationship Id="rId15" Type="http://schemas.openxmlformats.org/officeDocument/2006/relationships/tags" Target="../tags/tag35.xml"/><Relationship Id="rId23" Type="http://schemas.openxmlformats.org/officeDocument/2006/relationships/image" Target="../media/image67.png"/><Relationship Id="rId28" Type="http://schemas.openxmlformats.org/officeDocument/2006/relationships/image" Target="../media/image86.png"/><Relationship Id="rId10" Type="http://schemas.openxmlformats.org/officeDocument/2006/relationships/tags" Target="../tags/tag30.xml"/><Relationship Id="rId19" Type="http://schemas.openxmlformats.org/officeDocument/2006/relationships/image" Target="../media/image62.pn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image" Target="../media/image65.png"/><Relationship Id="rId27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tags" Target="../tags/tag39.xml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94.png"/><Relationship Id="rId4" Type="http://schemas.openxmlformats.org/officeDocument/2006/relationships/tags" Target="../tags/tag40.xml"/><Relationship Id="rId9" Type="http://schemas.openxmlformats.org/officeDocument/2006/relationships/image" Target="../media/image9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544224"/>
            <a:ext cx="7510462" cy="4018097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12395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Markov Decision Processes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31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Berkeley.,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95" y="1219200"/>
            <a:ext cx="6150138" cy="532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</a:t>
            </a:r>
            <a:r>
              <a:rPr lang="en-US" altLang="ja-JP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T(s,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</a:t>
            </a:r>
            <a:endParaRPr lang="en-US" altLang="ja-JP" sz="2000" dirty="0">
              <a:ea typeface="ＭＳ Ｐゴシック" pitchFamily="34" charset="-128"/>
            </a:endParaRP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a from s leads to s’,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R(s) or R(s</a:t>
            </a:r>
            <a:r>
              <a:rPr lang="en-US" altLang="ja-JP" sz="1800" dirty="0">
                <a:ea typeface="ＭＳ Ｐゴシック" pitchFamily="34" charset="-128"/>
              </a:rPr>
              <a:t>’)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start state</a:t>
            </a: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7086600" y="6488112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manual intro (L8D1)]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Gridworld</a:t>
            </a:r>
            <a:r>
              <a:rPr lang="en-US" dirty="0"/>
              <a:t> Manual Intro</a:t>
            </a:r>
          </a:p>
        </p:txBody>
      </p:sp>
      <p:pic>
        <p:nvPicPr>
          <p:cNvPr id="4" name="Gridworld Manual Intr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9760" y="1143000"/>
            <a:ext cx="841248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7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What is Markov about MDPs?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4525963"/>
          </a:xfrm>
        </p:spPr>
        <p:txBody>
          <a:bodyPr/>
          <a:lstStyle/>
          <a:p>
            <a:r>
              <a:rPr lang="en-US" altLang="ja-JP" sz="2400" dirty="0">
                <a:ea typeface="ＭＳ Ｐゴシック" pitchFamily="34" charset="-128"/>
              </a:rPr>
              <a:t>“Markov”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6613" y="4191000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4613" y="3581400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44613" y="4648200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alibri" pitchFamily="34" charset="0"/>
              </a:rPr>
              <a:t>Andrey</a:t>
            </a:r>
            <a:r>
              <a:rPr lang="en-US" dirty="0">
                <a:latin typeface="Calibri" pitchFamily="34" charset="0"/>
              </a:rPr>
              <a:t> Markov (1856-1922)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6629400" y="47244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Optimal policy when R(s, a, s</a:t>
            </a:r>
            <a:r>
              <a:rPr lang="en-US" altLang="ja-JP" sz="2400" dirty="0">
                <a:latin typeface="Calibri" pitchFamily="34" charset="0"/>
              </a:rPr>
              <a:t>’) = -0.03 for all non-terminals s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1295742"/>
            <a:ext cx="5410200" cy="3162994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4008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deterministic single-agent search problems, we wanted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plan</a:t>
            </a:r>
            <a:r>
              <a:rPr lang="en-US" sz="2400" dirty="0">
                <a:ea typeface="ＭＳ Ｐゴシック" pitchFamily="34" charset="-128"/>
              </a:rPr>
              <a:t>, or sequence of actions, from start to a goal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 policy  gives an action for each state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An optimal policy is one that maximizes        expected utility if followed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An explicit policy defines a reflex agent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r>
              <a:rPr lang="en-US" sz="2400" dirty="0" err="1">
                <a:ea typeface="ＭＳ Ｐゴシック" pitchFamily="34" charset="-128"/>
                <a:sym typeface="Symbol" pitchFamily="18" charset="2"/>
              </a:rPr>
              <a:t>Expectimax</a:t>
            </a:r>
            <a:r>
              <a:rPr lang="en-US" sz="2400" dirty="0">
                <a:ea typeface="ＭＳ Ｐゴシック" pitchFamily="34" charset="-128"/>
                <a:sym typeface="Symbol" pitchFamily="18" charset="2"/>
              </a:rPr>
              <a:t> didn’t compute entire policies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It computed the action for a single state only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Optimal Policies</a:t>
            </a:r>
          </a:p>
        </p:txBody>
      </p:sp>
      <p:pic>
        <p:nvPicPr>
          <p:cNvPr id="1723396" name="Picture 4"/>
          <p:cNvPicPr>
            <a:picLocks noChangeAspect="1" noChangeArrowheads="1"/>
          </p:cNvPicPr>
          <p:nvPr/>
        </p:nvPicPr>
        <p:blipFill>
          <a:blip r:embed="rId3" cstate="print"/>
          <a:srcRect r="1050"/>
          <a:stretch>
            <a:fillRect/>
          </a:stretch>
        </p:blipFill>
        <p:spPr bwMode="auto">
          <a:xfrm>
            <a:off x="7239000" y="1360487"/>
            <a:ext cx="2766237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360487"/>
            <a:ext cx="279558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8" name="Picture 6"/>
          <p:cNvPicPr>
            <a:picLocks noChangeAspect="1" noChangeArrowheads="1"/>
          </p:cNvPicPr>
          <p:nvPr/>
        </p:nvPicPr>
        <p:blipFill>
          <a:blip r:embed="rId5" cstate="print"/>
          <a:srcRect r="1141"/>
          <a:stretch>
            <a:fillRect/>
          </a:stretch>
        </p:blipFill>
        <p:spPr bwMode="auto">
          <a:xfrm>
            <a:off x="2233613" y="4165599"/>
            <a:ext cx="2763689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9" name="Picture 7"/>
          <p:cNvPicPr>
            <a:picLocks noChangeAspect="1" noChangeArrowheads="1"/>
          </p:cNvPicPr>
          <p:nvPr/>
        </p:nvPicPr>
        <p:blipFill>
          <a:blip r:embed="rId6" cstate="print"/>
          <a:srcRect r="1521"/>
          <a:stretch>
            <a:fillRect/>
          </a:stretch>
        </p:blipFill>
        <p:spPr bwMode="auto">
          <a:xfrm>
            <a:off x="7262813" y="4165599"/>
            <a:ext cx="275305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8024813" y="6313487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R(s) = -2.0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3048000" y="6299199"/>
            <a:ext cx="1347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-0.4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7977188" y="3494087"/>
            <a:ext cx="1676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-0.03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2947988" y="3494087"/>
            <a:ext cx="144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R(s) = -0.01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3400" grpId="0"/>
      <p:bldP spid="1723401" grpId="0"/>
      <p:bldP spid="17234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Racing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681" y="1353401"/>
            <a:ext cx="9418638" cy="504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379200" cy="4729164"/>
          </a:xfrm>
        </p:spPr>
        <p:txBody>
          <a:bodyPr/>
          <a:lstStyle/>
          <a:p>
            <a:pPr>
              <a:buClrTx/>
            </a:pP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A robot car wants to travel far, quickly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Three states: </a:t>
            </a:r>
            <a:r>
              <a:rPr lang="en-US" sz="2000" dirty="0">
                <a:solidFill>
                  <a:srgbClr val="00B0F0"/>
                </a:solidFill>
                <a:latin typeface="Calibri"/>
                <a:cs typeface="Calibri"/>
              </a:rPr>
              <a:t>Cool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dirty="0">
                <a:solidFill>
                  <a:srgbClr val="7F2727"/>
                </a:solidFill>
                <a:latin typeface="Calibri"/>
                <a:cs typeface="Calibri"/>
              </a:rPr>
              <a:t>Warm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, Overheated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Two actions: </a:t>
            </a:r>
            <a:r>
              <a:rPr lang="en-US" sz="2000" i="1" dirty="0">
                <a:latin typeface="Calibri"/>
                <a:cs typeface="Calibri"/>
              </a:rPr>
              <a:t>Slow</a:t>
            </a: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000" i="1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  <a:endParaRPr lang="en-US" sz="2000" i="1" dirty="0">
              <a:solidFill>
                <a:srgbClr val="0000FF"/>
              </a:solidFill>
              <a:latin typeface="Calibri"/>
              <a:cs typeface="Calibri"/>
            </a:endParaRP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  <a:latin typeface="Calibri"/>
                <a:cs typeface="Calibri"/>
              </a:rPr>
              <a:t>Going faster gets double reward</a:t>
            </a:r>
          </a:p>
          <a:p>
            <a:endParaRPr lang="en-US" sz="2000" dirty="0">
              <a:latin typeface="Calibri"/>
              <a:cs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2286000"/>
            <a:ext cx="11044696" cy="3962400"/>
            <a:chOff x="838200" y="2286000"/>
            <a:chExt cx="11044696" cy="3962400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83518" y="3950732"/>
              <a:ext cx="2433764" cy="1600200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6913" y="2731532"/>
              <a:ext cx="2660373" cy="1676400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0704" y="3798332"/>
              <a:ext cx="2582192" cy="18288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057400" y="534144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F0"/>
                  </a:solidFill>
                  <a:latin typeface="Calibri"/>
                  <a:cs typeface="Calibri"/>
                </a:rPr>
                <a:t>Cool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41602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F2727"/>
                  </a:solidFill>
                  <a:latin typeface="Calibri"/>
                  <a:cs typeface="Calibri"/>
                </a:rPr>
                <a:t>Warm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296400" y="54556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Overheated</a:t>
              </a:r>
            </a:p>
          </p:txBody>
        </p:sp>
        <p:cxnSp>
          <p:nvCxnSpPr>
            <p:cNvPr id="13" name="Curved Connector 12"/>
            <p:cNvCxnSpPr>
              <a:stCxn id="14338" idx="3"/>
              <a:endCxn id="8" idx="2"/>
            </p:cNvCxnSpPr>
            <p:nvPr/>
          </p:nvCxnSpPr>
          <p:spPr>
            <a:xfrm flipH="1">
              <a:off x="3200400" y="4750832"/>
              <a:ext cx="1219200" cy="990720"/>
            </a:xfrm>
            <a:prstGeom prst="curvedConnector4">
              <a:avLst>
                <a:gd name="adj1" fmla="val -18750"/>
                <a:gd name="adj2" fmla="val 153572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2"/>
            <p:cNvCxnSpPr>
              <a:stCxn id="14338" idx="3"/>
              <a:endCxn id="9" idx="2"/>
            </p:cNvCxnSpPr>
            <p:nvPr/>
          </p:nvCxnSpPr>
          <p:spPr>
            <a:xfrm flipV="1">
              <a:off x="4419600" y="4560332"/>
              <a:ext cx="2667000" cy="190500"/>
            </a:xfrm>
            <a:prstGeom prst="curvedConnector2">
              <a:avLst/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724400" y="47889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9" name="Curved Connector 12"/>
            <p:cNvCxnSpPr>
              <a:stCxn id="6" idx="0"/>
            </p:cNvCxnSpPr>
            <p:nvPr/>
          </p:nvCxnSpPr>
          <p:spPr>
            <a:xfrm rot="16200000" flipH="1">
              <a:off x="8096250" y="1912382"/>
              <a:ext cx="1447800" cy="3086100"/>
            </a:xfrm>
            <a:prstGeom prst="curvedConnector4">
              <a:avLst>
                <a:gd name="adj1" fmla="val -15789"/>
                <a:gd name="adj2" fmla="val 105099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9144000" y="2731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23" name="Curved Connector 12"/>
            <p:cNvCxnSpPr>
              <a:stCxn id="14338" idx="1"/>
            </p:cNvCxnSpPr>
            <p:nvPr/>
          </p:nvCxnSpPr>
          <p:spPr>
            <a:xfrm rot="10800000" flipH="1" flipV="1">
              <a:off x="1981200" y="475083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12"/>
            <p:cNvCxnSpPr>
              <a:stCxn id="6" idx="1"/>
              <a:endCxn id="14338" idx="0"/>
            </p:cNvCxnSpPr>
            <p:nvPr/>
          </p:nvCxnSpPr>
          <p:spPr>
            <a:xfrm rot="10800000" flipV="1">
              <a:off x="3200400" y="3569732"/>
              <a:ext cx="2743200" cy="381000"/>
            </a:xfrm>
            <a:prstGeom prst="curvedConnector2">
              <a:avLst/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990600" y="43317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95800" y="3112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cxnSp>
          <p:nvCxnSpPr>
            <p:cNvPr id="60" name="Curved Connector 12"/>
            <p:cNvCxnSpPr/>
            <p:nvPr/>
          </p:nvCxnSpPr>
          <p:spPr>
            <a:xfrm rot="-5400000" flipH="1" flipV="1">
              <a:off x="5962650" y="339828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4572000" y="3645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800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724400" y="5334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67400" y="4788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38200" y="5627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210800" y="2579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05000" y="5486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81400" y="32882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943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648200" y="58790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477000" y="478841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668000" y="31242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-10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0" grpId="0" animBg="1"/>
      <p:bldP spid="31" grpId="0" animBg="1"/>
      <p:bldP spid="53" grpId="0" animBg="1"/>
      <p:bldP spid="65" grpId="0" animBg="1"/>
      <p:bldP spid="72" grpId="0" animBg="1"/>
      <p:bldP spid="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MDP Search Trees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5237"/>
            <a:ext cx="112014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Each MDP state projects an </a:t>
            </a:r>
            <a:r>
              <a:rPr lang="en-US" sz="2400" dirty="0" err="1">
                <a:latin typeface="Calibri"/>
                <a:ea typeface="ＭＳ Ｐゴシック" pitchFamily="34" charset="-128"/>
                <a:cs typeface="Calibri"/>
              </a:rPr>
              <a:t>expectimax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-like search tree</a:t>
            </a:r>
          </a:p>
        </p:txBody>
      </p:sp>
      <p:sp>
        <p:nvSpPr>
          <p:cNvPr id="35843" name="AutoShape 4"/>
          <p:cNvSpPr>
            <a:spLocks noChangeArrowheads="1"/>
          </p:cNvSpPr>
          <p:nvPr/>
        </p:nvSpPr>
        <p:spPr bwMode="auto">
          <a:xfrm>
            <a:off x="5486400" y="2133600"/>
            <a:ext cx="457200" cy="365125"/>
          </a:xfrm>
          <a:prstGeom prst="triangle">
            <a:avLst>
              <a:gd name="adj" fmla="val 50000"/>
            </a:avLst>
          </a:prstGeom>
          <a:solidFill>
            <a:srgbClr val="8FA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5844" name="AutoShape 5"/>
          <p:cNvSpPr>
            <a:spLocks noChangeArrowheads="1"/>
          </p:cNvSpPr>
          <p:nvPr/>
        </p:nvSpPr>
        <p:spPr bwMode="auto">
          <a:xfrm>
            <a:off x="5334000" y="5121275"/>
            <a:ext cx="457200" cy="365125"/>
          </a:xfrm>
          <a:prstGeom prst="triangle">
            <a:avLst>
              <a:gd name="adj" fmla="val 50000"/>
            </a:avLst>
          </a:prstGeom>
          <a:solidFill>
            <a:srgbClr val="8FAA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grpSp>
        <p:nvGrpSpPr>
          <p:cNvPr id="35845" name="Group 6"/>
          <p:cNvGrpSpPr>
            <a:grpSpLocks/>
          </p:cNvGrpSpPr>
          <p:nvPr/>
        </p:nvGrpSpPr>
        <p:grpSpPr bwMode="auto">
          <a:xfrm>
            <a:off x="3886200" y="2514600"/>
            <a:ext cx="3733800" cy="1066800"/>
            <a:chOff x="1584" y="1680"/>
            <a:chExt cx="2352" cy="336"/>
          </a:xfrm>
        </p:grpSpPr>
        <p:sp>
          <p:nvSpPr>
            <p:cNvPr id="35869" name="Line 7"/>
            <p:cNvSpPr>
              <a:spLocks noChangeShapeType="1"/>
            </p:cNvSpPr>
            <p:nvPr/>
          </p:nvSpPr>
          <p:spPr bwMode="auto">
            <a:xfrm flipH="1">
              <a:off x="1584" y="1680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70" name="Line 8"/>
            <p:cNvSpPr>
              <a:spLocks noChangeShapeType="1"/>
            </p:cNvSpPr>
            <p:nvPr/>
          </p:nvSpPr>
          <p:spPr bwMode="auto">
            <a:xfrm>
              <a:off x="2736" y="1680"/>
              <a:ext cx="12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71" name="Line 9"/>
            <p:cNvSpPr>
              <a:spLocks noChangeShapeType="1"/>
            </p:cNvSpPr>
            <p:nvPr/>
          </p:nvSpPr>
          <p:spPr bwMode="auto">
            <a:xfrm flipH="1">
              <a:off x="2304" y="1680"/>
              <a:ext cx="43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72" name="Line 10"/>
            <p:cNvSpPr>
              <a:spLocks noChangeShapeType="1"/>
            </p:cNvSpPr>
            <p:nvPr/>
          </p:nvSpPr>
          <p:spPr bwMode="auto">
            <a:xfrm>
              <a:off x="2736" y="168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35846" name="Oval 11"/>
          <p:cNvSpPr>
            <a:spLocks noChangeArrowheads="1"/>
          </p:cNvSpPr>
          <p:nvPr/>
        </p:nvSpPr>
        <p:spPr bwMode="auto">
          <a:xfrm>
            <a:off x="4876800" y="3581400"/>
            <a:ext cx="381000" cy="381000"/>
          </a:xfrm>
          <a:prstGeom prst="ellipse">
            <a:avLst/>
          </a:prstGeom>
          <a:solidFill>
            <a:srgbClr val="B8EA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35847" name="Group 12"/>
          <p:cNvGrpSpPr>
            <a:grpSpLocks/>
          </p:cNvGrpSpPr>
          <p:nvPr/>
        </p:nvGrpSpPr>
        <p:grpSpPr bwMode="auto">
          <a:xfrm>
            <a:off x="3505200" y="3962400"/>
            <a:ext cx="3124200" cy="1143000"/>
            <a:chOff x="1536" y="2400"/>
            <a:chExt cx="1584" cy="624"/>
          </a:xfrm>
        </p:grpSpPr>
        <p:sp>
          <p:nvSpPr>
            <p:cNvPr id="35865" name="Line 13"/>
            <p:cNvSpPr>
              <a:spLocks noChangeShapeType="1"/>
            </p:cNvSpPr>
            <p:nvPr/>
          </p:nvSpPr>
          <p:spPr bwMode="auto">
            <a:xfrm flipH="1">
              <a:off x="1536" y="2400"/>
              <a:ext cx="77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6" name="Line 14"/>
            <p:cNvSpPr>
              <a:spLocks noChangeShapeType="1"/>
            </p:cNvSpPr>
            <p:nvPr/>
          </p:nvSpPr>
          <p:spPr bwMode="auto">
            <a:xfrm>
              <a:off x="2312" y="2400"/>
              <a:ext cx="8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7" name="Line 15"/>
            <p:cNvSpPr>
              <a:spLocks noChangeShapeType="1"/>
            </p:cNvSpPr>
            <p:nvPr/>
          </p:nvSpPr>
          <p:spPr bwMode="auto">
            <a:xfrm flipH="1">
              <a:off x="2021" y="2400"/>
              <a:ext cx="291" cy="6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8" name="Line 16"/>
            <p:cNvSpPr>
              <a:spLocks noChangeShapeType="1"/>
            </p:cNvSpPr>
            <p:nvPr/>
          </p:nvSpPr>
          <p:spPr bwMode="auto">
            <a:xfrm>
              <a:off x="2312" y="2400"/>
              <a:ext cx="28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35848" name="Text Box 17"/>
          <p:cNvSpPr txBox="1">
            <a:spLocks noChangeArrowheads="1"/>
          </p:cNvSpPr>
          <p:nvPr/>
        </p:nvSpPr>
        <p:spPr bwMode="auto">
          <a:xfrm>
            <a:off x="5410200" y="2833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a</a:t>
            </a:r>
          </a:p>
        </p:txBody>
      </p:sp>
      <p:sp>
        <p:nvSpPr>
          <p:cNvPr id="35849" name="Text Box 18"/>
          <p:cNvSpPr txBox="1">
            <a:spLocks noChangeArrowheads="1"/>
          </p:cNvSpPr>
          <p:nvPr/>
        </p:nvSpPr>
        <p:spPr bwMode="auto">
          <a:xfrm>
            <a:off x="5943600" y="2133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35850" name="Text Box 19"/>
          <p:cNvSpPr txBox="1">
            <a:spLocks noChangeArrowheads="1"/>
          </p:cNvSpPr>
          <p:nvPr/>
        </p:nvSpPr>
        <p:spPr bwMode="auto">
          <a:xfrm>
            <a:off x="5791200" y="5105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ja-JP" altLang="en-US">
                <a:solidFill>
                  <a:schemeClr val="accent2"/>
                </a:solidFill>
                <a:latin typeface="Calibri"/>
                <a:cs typeface="Calibri"/>
              </a:rPr>
              <a:t>’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35851" name="Text Box 20"/>
          <p:cNvSpPr txBox="1">
            <a:spLocks noChangeArrowheads="1"/>
          </p:cNvSpPr>
          <p:nvPr/>
        </p:nvSpPr>
        <p:spPr bwMode="auto">
          <a:xfrm>
            <a:off x="5257800" y="35814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s, a</a:t>
            </a:r>
          </a:p>
        </p:txBody>
      </p:sp>
      <p:grpSp>
        <p:nvGrpSpPr>
          <p:cNvPr id="35852" name="Group 21"/>
          <p:cNvGrpSpPr>
            <a:grpSpLocks/>
          </p:cNvGrpSpPr>
          <p:nvPr/>
        </p:nvGrpSpPr>
        <p:grpSpPr bwMode="auto">
          <a:xfrm>
            <a:off x="3733800" y="5486400"/>
            <a:ext cx="3733800" cy="533400"/>
            <a:chOff x="1584" y="1680"/>
            <a:chExt cx="2352" cy="336"/>
          </a:xfrm>
        </p:grpSpPr>
        <p:sp>
          <p:nvSpPr>
            <p:cNvPr id="35861" name="Line 22"/>
            <p:cNvSpPr>
              <a:spLocks noChangeShapeType="1"/>
            </p:cNvSpPr>
            <p:nvPr/>
          </p:nvSpPr>
          <p:spPr bwMode="auto">
            <a:xfrm flipH="1">
              <a:off x="1584" y="1680"/>
              <a:ext cx="115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2" name="Line 23"/>
            <p:cNvSpPr>
              <a:spLocks noChangeShapeType="1"/>
            </p:cNvSpPr>
            <p:nvPr/>
          </p:nvSpPr>
          <p:spPr bwMode="auto">
            <a:xfrm>
              <a:off x="2736" y="1680"/>
              <a:ext cx="120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3" name="Line 24"/>
            <p:cNvSpPr>
              <a:spLocks noChangeShapeType="1"/>
            </p:cNvSpPr>
            <p:nvPr/>
          </p:nvSpPr>
          <p:spPr bwMode="auto">
            <a:xfrm flipH="1">
              <a:off x="2304" y="1680"/>
              <a:ext cx="43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864" name="Line 25"/>
            <p:cNvSpPr>
              <a:spLocks noChangeShapeType="1"/>
            </p:cNvSpPr>
            <p:nvPr/>
          </p:nvSpPr>
          <p:spPr bwMode="auto">
            <a:xfrm>
              <a:off x="2736" y="168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35853" name="Freeform 26"/>
          <p:cNvSpPr>
            <a:spLocks/>
          </p:cNvSpPr>
          <p:nvPr/>
        </p:nvSpPr>
        <p:spPr bwMode="auto">
          <a:xfrm>
            <a:off x="5486400" y="4167188"/>
            <a:ext cx="2133600" cy="404812"/>
          </a:xfrm>
          <a:custGeom>
            <a:avLst/>
            <a:gdLst>
              <a:gd name="T0" fmla="*/ 0 w 1344"/>
              <a:gd name="T1" fmla="*/ 2147483647 h 255"/>
              <a:gd name="T2" fmla="*/ 2147483647 w 1344"/>
              <a:gd name="T3" fmla="*/ 2147483647 h 255"/>
              <a:gd name="T4" fmla="*/ 2147483647 w 1344"/>
              <a:gd name="T5" fmla="*/ 2147483647 h 255"/>
              <a:gd name="T6" fmla="*/ 0 60000 65536"/>
              <a:gd name="T7" fmla="*/ 0 60000 65536"/>
              <a:gd name="T8" fmla="*/ 0 60000 65536"/>
              <a:gd name="T9" fmla="*/ 0 w 1344"/>
              <a:gd name="T10" fmla="*/ 0 h 255"/>
              <a:gd name="T11" fmla="*/ 1344 w 1344"/>
              <a:gd name="T12" fmla="*/ 255 h 25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55">
                <a:moveTo>
                  <a:pt x="0" y="255"/>
                </a:moveTo>
                <a:cubicBezTo>
                  <a:pt x="79" y="219"/>
                  <a:pt x="251" y="80"/>
                  <a:pt x="475" y="40"/>
                </a:cubicBezTo>
                <a:cubicBezTo>
                  <a:pt x="699" y="0"/>
                  <a:pt x="1199" y="19"/>
                  <a:pt x="1344" y="15"/>
                </a:cubicBezTo>
              </a:path>
            </a:pathLst>
          </a:custGeom>
          <a:noFill/>
          <a:ln w="50800">
            <a:solidFill>
              <a:srgbClr val="C0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854" name="Text Box 27"/>
          <p:cNvSpPr txBox="1">
            <a:spLocks noChangeArrowheads="1"/>
          </p:cNvSpPr>
          <p:nvPr/>
        </p:nvSpPr>
        <p:spPr bwMode="auto">
          <a:xfrm>
            <a:off x="7772400" y="3962400"/>
            <a:ext cx="28194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s,a,s</a:t>
            </a:r>
            <a:r>
              <a:rPr lang="ja-JP" altLang="en-US" dirty="0">
                <a:solidFill>
                  <a:srgbClr val="C00000"/>
                </a:solidFill>
                <a:latin typeface="Calibri"/>
                <a:cs typeface="Calibri"/>
              </a:rPr>
              <a:t>’</a:t>
            </a:r>
            <a:r>
              <a:rPr lang="en-US" altLang="ja-JP" dirty="0">
                <a:solidFill>
                  <a:srgbClr val="C00000"/>
                </a:solidFill>
                <a:latin typeface="Calibri"/>
                <a:cs typeface="Calibri"/>
              </a:rPr>
              <a:t>) called a </a:t>
            </a:r>
            <a:r>
              <a:rPr lang="en-US" altLang="ja-JP" i="1" dirty="0">
                <a:solidFill>
                  <a:srgbClr val="C00000"/>
                </a:solidFill>
                <a:latin typeface="Calibri"/>
                <a:cs typeface="Calibri"/>
              </a:rPr>
              <a:t>transition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T(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s,a,s</a:t>
            </a:r>
            <a:r>
              <a:rPr lang="ja-JP" altLang="en-US" dirty="0">
                <a:solidFill>
                  <a:srgbClr val="C00000"/>
                </a:solidFill>
                <a:latin typeface="Calibri"/>
                <a:cs typeface="Calibri"/>
              </a:rPr>
              <a:t>’</a:t>
            </a:r>
            <a:r>
              <a:rPr lang="en-US" altLang="ja-JP" dirty="0">
                <a:solidFill>
                  <a:srgbClr val="C00000"/>
                </a:solidFill>
                <a:latin typeface="Calibri"/>
                <a:cs typeface="Calibri"/>
              </a:rPr>
              <a:t>) = P(s</a:t>
            </a:r>
            <a:r>
              <a:rPr lang="ja-JP" altLang="en-US" dirty="0">
                <a:solidFill>
                  <a:srgbClr val="C00000"/>
                </a:solidFill>
                <a:latin typeface="Calibri"/>
                <a:cs typeface="Calibri"/>
              </a:rPr>
              <a:t>’</a:t>
            </a:r>
            <a:r>
              <a:rPr lang="en-US" altLang="ja-JP" dirty="0">
                <a:solidFill>
                  <a:srgbClr val="C00000"/>
                </a:solidFill>
                <a:latin typeface="Calibri"/>
                <a:cs typeface="Calibri"/>
              </a:rPr>
              <a:t>|</a:t>
            </a:r>
            <a:r>
              <a:rPr lang="en-US" altLang="ja-JP" dirty="0" err="1">
                <a:solidFill>
                  <a:srgbClr val="C00000"/>
                </a:solidFill>
                <a:latin typeface="Calibri"/>
                <a:cs typeface="Calibri"/>
              </a:rPr>
              <a:t>s,a</a:t>
            </a:r>
            <a:r>
              <a:rPr lang="en-US" altLang="ja-JP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R(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s,a,s</a:t>
            </a:r>
            <a:r>
              <a:rPr lang="ja-JP" altLang="en-US" dirty="0">
                <a:solidFill>
                  <a:srgbClr val="C00000"/>
                </a:solidFill>
                <a:latin typeface="Calibri"/>
                <a:cs typeface="Calibri"/>
              </a:rPr>
              <a:t>’</a:t>
            </a:r>
            <a:r>
              <a:rPr lang="en-US" altLang="ja-JP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35855" name="Text Box 28"/>
          <p:cNvSpPr txBox="1">
            <a:spLocks noChangeArrowheads="1"/>
          </p:cNvSpPr>
          <p:nvPr/>
        </p:nvSpPr>
        <p:spPr bwMode="auto">
          <a:xfrm>
            <a:off x="4495800" y="4419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s,a,s</a:t>
            </a:r>
            <a:r>
              <a:rPr lang="ja-JP" altLang="en-US">
                <a:latin typeface="Calibri"/>
                <a:cs typeface="Calibri"/>
              </a:rPr>
              <a:t>’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35856" name="Freeform 29"/>
          <p:cNvSpPr>
            <a:spLocks/>
          </p:cNvSpPr>
          <p:nvPr/>
        </p:nvSpPr>
        <p:spPr bwMode="auto">
          <a:xfrm>
            <a:off x="6332538" y="2301875"/>
            <a:ext cx="2201862" cy="60325"/>
          </a:xfrm>
          <a:custGeom>
            <a:avLst/>
            <a:gdLst>
              <a:gd name="T0" fmla="*/ 0 w 1387"/>
              <a:gd name="T1" fmla="*/ 2147483647 h 38"/>
              <a:gd name="T2" fmla="*/ 2147483647 w 1387"/>
              <a:gd name="T3" fmla="*/ 2147483647 h 38"/>
              <a:gd name="T4" fmla="*/ 2147483647 w 1387"/>
              <a:gd name="T5" fmla="*/ 0 h 38"/>
              <a:gd name="T6" fmla="*/ 0 60000 65536"/>
              <a:gd name="T7" fmla="*/ 0 60000 65536"/>
              <a:gd name="T8" fmla="*/ 0 60000 65536"/>
              <a:gd name="T9" fmla="*/ 0 w 1387"/>
              <a:gd name="T10" fmla="*/ 0 h 38"/>
              <a:gd name="T11" fmla="*/ 1387 w 1387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87" h="38">
                <a:moveTo>
                  <a:pt x="0" y="38"/>
                </a:moveTo>
                <a:cubicBezTo>
                  <a:pt x="86" y="36"/>
                  <a:pt x="287" y="31"/>
                  <a:pt x="518" y="25"/>
                </a:cubicBezTo>
                <a:cubicBezTo>
                  <a:pt x="749" y="19"/>
                  <a:pt x="1242" y="4"/>
                  <a:pt x="1387" y="0"/>
                </a:cubicBezTo>
              </a:path>
            </a:pathLst>
          </a:cu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857" name="Text Box 30"/>
          <p:cNvSpPr txBox="1">
            <a:spLocks noChangeArrowheads="1"/>
          </p:cNvSpPr>
          <p:nvPr/>
        </p:nvSpPr>
        <p:spPr bwMode="auto">
          <a:xfrm>
            <a:off x="8610600" y="2100262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s is a </a:t>
            </a:r>
            <a:r>
              <a:rPr lang="en-US" i="1" dirty="0">
                <a:solidFill>
                  <a:srgbClr val="0000FF"/>
                </a:solidFill>
                <a:latin typeface="Calibri"/>
                <a:cs typeface="Calibri"/>
              </a:rPr>
              <a:t>state</a:t>
            </a:r>
          </a:p>
        </p:txBody>
      </p:sp>
      <p:sp>
        <p:nvSpPr>
          <p:cNvPr id="35858" name="Freeform 31"/>
          <p:cNvSpPr>
            <a:spLocks/>
          </p:cNvSpPr>
          <p:nvPr/>
        </p:nvSpPr>
        <p:spPr bwMode="auto">
          <a:xfrm flipH="1">
            <a:off x="3048000" y="3733800"/>
            <a:ext cx="1676400" cy="76200"/>
          </a:xfrm>
          <a:custGeom>
            <a:avLst/>
            <a:gdLst>
              <a:gd name="T0" fmla="*/ 0 w 1387"/>
              <a:gd name="T1" fmla="*/ 2147483647 h 38"/>
              <a:gd name="T2" fmla="*/ 2147483647 w 1387"/>
              <a:gd name="T3" fmla="*/ 2147483647 h 38"/>
              <a:gd name="T4" fmla="*/ 2147483647 w 1387"/>
              <a:gd name="T5" fmla="*/ 0 h 38"/>
              <a:gd name="T6" fmla="*/ 0 60000 65536"/>
              <a:gd name="T7" fmla="*/ 0 60000 65536"/>
              <a:gd name="T8" fmla="*/ 0 60000 65536"/>
              <a:gd name="T9" fmla="*/ 0 w 1387"/>
              <a:gd name="T10" fmla="*/ 0 h 38"/>
              <a:gd name="T11" fmla="*/ 1387 w 1387"/>
              <a:gd name="T12" fmla="*/ 38 h 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87" h="38">
                <a:moveTo>
                  <a:pt x="0" y="38"/>
                </a:moveTo>
                <a:cubicBezTo>
                  <a:pt x="86" y="36"/>
                  <a:pt x="287" y="31"/>
                  <a:pt x="518" y="25"/>
                </a:cubicBezTo>
                <a:cubicBezTo>
                  <a:pt x="749" y="19"/>
                  <a:pt x="1242" y="4"/>
                  <a:pt x="1387" y="0"/>
                </a:cubicBezTo>
              </a:path>
            </a:pathLst>
          </a:custGeom>
          <a:noFill/>
          <a:ln w="50800">
            <a:solidFill>
              <a:srgbClr val="008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859" name="Text Box 32"/>
          <p:cNvSpPr txBox="1">
            <a:spLocks noChangeArrowheads="1"/>
          </p:cNvSpPr>
          <p:nvPr/>
        </p:nvSpPr>
        <p:spPr bwMode="auto">
          <a:xfrm>
            <a:off x="1752600" y="34290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(s, a) is a </a:t>
            </a:r>
            <a:r>
              <a:rPr lang="en-US" i="1" dirty="0">
                <a:solidFill>
                  <a:srgbClr val="008000"/>
                </a:solidFill>
                <a:latin typeface="Calibri"/>
                <a:cs typeface="Calibri"/>
              </a:rPr>
              <a:t>q-state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43429"/>
            <a:ext cx="3017838" cy="2259698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34600" y="4345616"/>
            <a:ext cx="1844538" cy="1595768"/>
          </a:xfrm>
          <a:prstGeom prst="rect">
            <a:avLst/>
          </a:prstGeom>
          <a:noFill/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0" y="1448716"/>
            <a:ext cx="2057400" cy="1442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248279"/>
            <a:ext cx="7875588" cy="4999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05497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2409825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8253" y="2409825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4595" y="2409825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3439180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8253" y="3439180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595" y="3439180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27660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82214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04800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410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475267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48537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648200"/>
            <a:ext cx="514651" cy="56092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648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r>
              <a:rPr lang="en-US" sz="2400" dirty="0">
                <a:ea typeface="ＭＳ Ｐゴシック" pitchFamily="34" charset="-128"/>
                <a:sym typeface="Symbol" pitchFamily="18" charset="2"/>
              </a:rPr>
              <a:t>Example: discount of 0.5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U([1,2,3]) = 1*1 + 0.5*2 + 0.25*3</a:t>
            </a:r>
          </a:p>
          <a:p>
            <a:pPr lvl="1"/>
            <a:r>
              <a:rPr lang="en-US" sz="2000" dirty="0">
                <a:ea typeface="ＭＳ Ｐゴシック" pitchFamily="34" charset="-128"/>
                <a:sym typeface="Symbol" pitchFamily="18" charset="2"/>
              </a:rPr>
              <a:t>U([1,2,3]) &lt; U([3,2,1])</a:t>
            </a: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Stationary Preferences</a:t>
            </a:r>
          </a:p>
        </p:txBody>
      </p:sp>
      <p:sp>
        <p:nvSpPr>
          <p:cNvPr id="17244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9296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Theorem: if we assume </a:t>
            </a:r>
            <a:r>
              <a:rPr lang="en-US" sz="2800" dirty="0">
                <a:solidFill>
                  <a:srgbClr val="C00000"/>
                </a:solidFill>
                <a:ea typeface="ＭＳ Ｐゴシック" pitchFamily="34" charset="-128"/>
              </a:rPr>
              <a:t>stationary preferences</a:t>
            </a:r>
            <a:r>
              <a:rPr lang="en-US" sz="2800" dirty="0">
                <a:ea typeface="ＭＳ Ｐゴシック" pitchFamily="34" charset="-128"/>
              </a:rPr>
              <a:t>: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Then: there are only two ways to define utilities</a:t>
            </a:r>
          </a:p>
          <a:p>
            <a:pPr lvl="1">
              <a:lnSpc>
                <a:spcPct val="90000"/>
              </a:lnSpc>
            </a:pPr>
            <a:endParaRPr lang="en-US" sz="11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Additive utility:</a:t>
            </a:r>
          </a:p>
          <a:p>
            <a:pPr lvl="1">
              <a:lnSpc>
                <a:spcPct val="90000"/>
              </a:lnSpc>
            </a:pPr>
            <a:endParaRPr lang="en-US" sz="12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Discounted utility:</a:t>
            </a:r>
          </a:p>
        </p:txBody>
      </p:sp>
      <p:pic>
        <p:nvPicPr>
          <p:cNvPr id="17244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 l="45437" t="34977" r="45475" b="36323"/>
          <a:stretch>
            <a:fillRect/>
          </a:stretch>
        </p:blipFill>
        <p:spPr bwMode="auto">
          <a:xfrm rot="5400000">
            <a:off x="4191000" y="2755900"/>
            <a:ext cx="508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3048" y="5167176"/>
            <a:ext cx="5795912" cy="31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57600" y="5715000"/>
            <a:ext cx="5955524" cy="36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3432" y="1320800"/>
            <a:ext cx="3927056" cy="3276600"/>
          </a:xfrm>
          <a:prstGeom prst="rect">
            <a:avLst/>
          </a:prstGeom>
          <a:noFill/>
        </p:spPr>
      </p:pic>
      <p:pic>
        <p:nvPicPr>
          <p:cNvPr id="12" name="Picture 11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2514600" y="2184808"/>
            <a:ext cx="3733800" cy="405992"/>
          </a:xfrm>
          <a:prstGeom prst="rect">
            <a:avLst/>
          </a:prstGeom>
        </p:spPr>
      </p:pic>
      <p:pic>
        <p:nvPicPr>
          <p:cNvPr id="14" name="Picture 13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209800" y="3327888"/>
            <a:ext cx="4398499" cy="40591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480800" cy="4729164"/>
          </a:xfrm>
        </p:spPr>
        <p:txBody>
          <a:bodyPr/>
          <a:lstStyle/>
          <a:p>
            <a:r>
              <a:rPr lang="en-US" sz="2800" dirty="0"/>
              <a:t>Given: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Actions: East, West, and Exit (only available in exit states a, e)</a:t>
            </a:r>
          </a:p>
          <a:p>
            <a:pPr lvl="1"/>
            <a:r>
              <a:rPr lang="en-US" sz="2400" dirty="0"/>
              <a:t>Transitions: deterministic</a:t>
            </a:r>
          </a:p>
          <a:p>
            <a:endParaRPr lang="en-US" sz="2800" dirty="0"/>
          </a:p>
          <a:p>
            <a:r>
              <a:rPr lang="en-US" sz="2800" dirty="0"/>
              <a:t>Quiz 1: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2: For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/>
              <a:t> = 0.1, what is the optimal policy?</a:t>
            </a:r>
          </a:p>
          <a:p>
            <a:pPr lvl="2"/>
            <a:endParaRPr lang="en-US" sz="2000" dirty="0"/>
          </a:p>
          <a:p>
            <a:r>
              <a:rPr lang="en-US" sz="2800" dirty="0"/>
              <a:t>Quiz 3: For which </a:t>
            </a:r>
            <a:r>
              <a:rPr lang="en-US" sz="2800" dirty="0">
                <a:sym typeface="Symbol" charset="0"/>
              </a:rPr>
              <a:t></a:t>
            </a:r>
            <a:r>
              <a:rPr lang="en-US" sz="2800" dirty="0">
                <a:latin typeface="cmmi10"/>
                <a:ea typeface="cmmi10"/>
                <a:cs typeface="cmmi10"/>
              </a:rPr>
              <a:t> </a:t>
            </a:r>
            <a:r>
              <a:rPr lang="en-US" sz="2800" dirty="0"/>
              <a:t>are West and East equally good when in state d?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276600" y="1219200"/>
            <a:ext cx="3594100" cy="1168400"/>
            <a:chOff x="3352800" y="3505200"/>
            <a:chExt cx="3594100" cy="1168400"/>
          </a:xfrm>
        </p:grpSpPr>
        <p:pic>
          <p:nvPicPr>
            <p:cNvPr id="4" name="Picture 3" descr="discountin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3505200"/>
              <a:ext cx="3594100" cy="1168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486400" y="3733800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9372600" y="1676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8229600" y="3657600"/>
            <a:ext cx="3289300" cy="685800"/>
            <a:chOff x="7870815" y="3645405"/>
            <a:chExt cx="3289300" cy="685800"/>
          </a:xfrm>
        </p:grpSpPr>
        <p:pic>
          <p:nvPicPr>
            <p:cNvPr id="17" name="Picture 16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29600" y="4572000"/>
            <a:ext cx="3289300" cy="685800"/>
            <a:chOff x="7870815" y="3645405"/>
            <a:chExt cx="3289300" cy="685800"/>
          </a:xfrm>
        </p:grpSpPr>
        <p:pic>
          <p:nvPicPr>
            <p:cNvPr id="21" name="Picture 20" descr="discounti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0815" y="3645405"/>
              <a:ext cx="3289300" cy="6858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9886156" y="3760395"/>
              <a:ext cx="5334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6731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Infinite Utilities?!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0896600" cy="5105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buFont typeface="Wingdings" charset="0"/>
              <a:buChar char="§"/>
              <a:defRPr/>
            </a:pPr>
            <a:r>
              <a:rPr lang="en-US" sz="2800" dirty="0"/>
              <a:t>Problem: What if the game lasts forever?  Do we get infinite rewards?</a:t>
            </a:r>
          </a:p>
          <a:p>
            <a:pPr lvl="3">
              <a:buFont typeface="Wingdings" charset="0"/>
              <a:buChar char="§"/>
              <a:defRPr/>
            </a:pPr>
            <a:endParaRPr lang="en-US" sz="1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Solutions: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400" dirty="0"/>
              <a:t>Finite horizon: (similar to depth-limited search)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000" dirty="0"/>
              <a:t>Terminate episodes after a fixed T steps (e.g. life)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000" dirty="0"/>
              <a:t>Gives </a:t>
            </a:r>
            <a:r>
              <a:rPr lang="en-US" sz="2000" dirty="0" err="1"/>
              <a:t>nonstationary</a:t>
            </a:r>
            <a:r>
              <a:rPr lang="en-US" sz="2000" dirty="0"/>
              <a:t> policies (</a:t>
            </a:r>
            <a:r>
              <a:rPr lang="en-US" sz="2000" dirty="0">
                <a:sym typeface="Symbol" charset="0"/>
              </a:rPr>
              <a:t> depends on time left)</a:t>
            </a:r>
          </a:p>
          <a:p>
            <a:pPr lvl="7">
              <a:defRPr/>
            </a:pPr>
            <a:endParaRPr lang="en-US" sz="8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r>
              <a:rPr lang="en-US" sz="2400" dirty="0">
                <a:sym typeface="Symbol" charset="0"/>
              </a:rPr>
              <a:t>Discounting: use 0 &lt;  &lt; 1</a:t>
            </a: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  <a:p>
            <a:pPr lvl="2">
              <a:buFont typeface="Wingdings" charset="0"/>
              <a:buChar char="§"/>
              <a:defRPr/>
            </a:pPr>
            <a:r>
              <a:rPr lang="en-US" sz="2000" dirty="0">
                <a:sym typeface="Symbol" charset="0"/>
              </a:rPr>
              <a:t>Smaller  means smaller </a:t>
            </a:r>
            <a:r>
              <a:rPr lang="ja-JP" altLang="en-US" sz="2000" dirty="0">
                <a:sym typeface="Symbol" charset="0"/>
              </a:rPr>
              <a:t>“</a:t>
            </a:r>
            <a:r>
              <a:rPr lang="en-US" altLang="ja-JP" sz="2000" dirty="0">
                <a:sym typeface="Symbol" charset="0"/>
              </a:rPr>
              <a:t>horizon</a:t>
            </a:r>
            <a:r>
              <a:rPr lang="ja-JP" altLang="en-US" sz="2000" dirty="0">
                <a:sym typeface="Symbol" charset="0"/>
              </a:rPr>
              <a:t>”</a:t>
            </a:r>
            <a:r>
              <a:rPr lang="en-US" altLang="ja-JP" sz="2000" dirty="0">
                <a:sym typeface="Symbol" charset="0"/>
              </a:rPr>
              <a:t> – shorter term focus</a:t>
            </a:r>
          </a:p>
          <a:p>
            <a:pPr lvl="8">
              <a:buClr>
                <a:srgbClr val="000000"/>
              </a:buClr>
              <a:defRPr/>
            </a:pPr>
            <a:endParaRPr lang="en-US" sz="800" dirty="0">
              <a:solidFill>
                <a:srgbClr val="000000"/>
              </a:solidFill>
              <a:sym typeface="Symbol" charset="0"/>
            </a:endParaRPr>
          </a:p>
          <a:p>
            <a:pPr lvl="1">
              <a:buClr>
                <a:srgbClr val="000000"/>
              </a:buClr>
              <a:buFont typeface="Wingdings" charset="0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sym typeface="Symbol" charset="0"/>
              </a:rPr>
              <a:t>Absorbing state: guarantee that for every policy, a terminal state will eventually be reached (like </a:t>
            </a:r>
            <a:r>
              <a:rPr lang="ja-JP" altLang="en-US" sz="2400" dirty="0">
                <a:solidFill>
                  <a:srgbClr val="000000"/>
                </a:solidFill>
                <a:sym typeface="Symbol" charset="0"/>
              </a:rPr>
              <a:t>“</a:t>
            </a:r>
            <a:r>
              <a:rPr lang="en-US" altLang="ja-JP" sz="2400" dirty="0">
                <a:solidFill>
                  <a:srgbClr val="000000"/>
                </a:solidFill>
                <a:sym typeface="Symbol" charset="0"/>
              </a:rPr>
              <a:t>overheated</a:t>
            </a:r>
            <a:r>
              <a:rPr lang="ja-JP" altLang="en-US" sz="2400" dirty="0">
                <a:solidFill>
                  <a:srgbClr val="000000"/>
                </a:solidFill>
                <a:sym typeface="Symbol" charset="0"/>
              </a:rPr>
              <a:t>”</a:t>
            </a:r>
            <a:r>
              <a:rPr lang="en-US" altLang="ja-JP" sz="2400" dirty="0">
                <a:solidFill>
                  <a:srgbClr val="000000"/>
                </a:solidFill>
                <a:sym typeface="Symbol" charset="0"/>
              </a:rPr>
              <a:t> for racing)</a:t>
            </a: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05127" y="4330701"/>
            <a:ext cx="5222620" cy="714014"/>
          </a:xfrm>
          <a:prstGeom prst="rect">
            <a:avLst/>
          </a:prstGeom>
          <a:noFill/>
          <a:ln/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0415" y="2362387"/>
            <a:ext cx="3759585" cy="17522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Recap: Defining MDPs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443036"/>
            <a:ext cx="113792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states 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Start state s</a:t>
            </a:r>
            <a:r>
              <a:rPr lang="en-US" baseline="-25000" dirty="0">
                <a:ea typeface="ＭＳ Ｐゴシック" pitchFamily="34" charset="-128"/>
              </a:rPr>
              <a:t>0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actions 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 P(</a:t>
            </a:r>
            <a:r>
              <a:rPr lang="en-US" dirty="0" err="1">
                <a:ea typeface="ＭＳ Ｐゴシック" pitchFamily="34" charset="-128"/>
              </a:rPr>
              <a:t>s’</a:t>
            </a:r>
            <a:r>
              <a:rPr lang="en-US" altLang="ja-JP" dirty="0" err="1">
                <a:ea typeface="ＭＳ Ｐゴシック" pitchFamily="34" charset="-128"/>
              </a:rPr>
              <a:t>|s,a</a:t>
            </a:r>
            <a:r>
              <a:rPr lang="en-US" altLang="ja-JP" dirty="0">
                <a:ea typeface="ＭＳ Ｐゴシック" pitchFamily="34" charset="-128"/>
              </a:rPr>
              <a:t>) (or T(</a:t>
            </a:r>
            <a:r>
              <a:rPr lang="en-US" altLang="ja-JP" dirty="0" err="1">
                <a:ea typeface="ＭＳ Ｐゴシック" pitchFamily="34" charset="-128"/>
              </a:rPr>
              <a:t>s,a,s</a:t>
            </a:r>
            <a:r>
              <a:rPr lang="en-US" altLang="ja-JP" dirty="0">
                <a:ea typeface="ＭＳ Ｐゴシック" pitchFamily="34" charset="-128"/>
              </a:rPr>
              <a:t>’))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Rewards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 (and discount </a:t>
            </a: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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MDP quantities so far: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= Choice of action for each state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Utility = sum of (discounted) rewards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8001000" y="1600200"/>
            <a:ext cx="3048000" cy="2754586"/>
            <a:chOff x="2400" y="1401"/>
            <a:chExt cx="1392" cy="1258"/>
          </a:xfrm>
        </p:grpSpPr>
        <p:sp>
          <p:nvSpPr>
            <p:cNvPr id="41989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003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4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5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6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0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1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2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3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994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995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1996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 dirty="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1997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998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optimal action from state s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732838" y="2209800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8615363" y="4468813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7504113" y="2498725"/>
            <a:ext cx="1403350" cy="806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8382000" y="2498725"/>
            <a:ext cx="525463" cy="806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8907463" y="2498725"/>
            <a:ext cx="525462" cy="690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8264525" y="3305175"/>
            <a:ext cx="292100" cy="2873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7696200" y="3592513"/>
            <a:ext cx="690563" cy="4651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386763" y="3592513"/>
            <a:ext cx="757237" cy="388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7945438" y="3592513"/>
            <a:ext cx="441325" cy="86360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8386763" y="3592513"/>
            <a:ext cx="423862" cy="863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8674100" y="2740025"/>
            <a:ext cx="29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a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9083675" y="2209800"/>
            <a:ext cx="292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8991600" y="4456113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  <a:latin typeface="Calibri"/>
                <a:cs typeface="Calibri"/>
              </a:rPr>
              <a:t>s’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8556625" y="3305175"/>
            <a:ext cx="58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s, a</a:t>
            </a: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H="1">
            <a:off x="7388225" y="4745038"/>
            <a:ext cx="1401763" cy="4032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8264525" y="4745038"/>
            <a:ext cx="525463" cy="403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8789988" y="4745038"/>
            <a:ext cx="527050" cy="3444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9723438" y="4016375"/>
            <a:ext cx="21637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C00000"/>
                </a:solidFill>
                <a:latin typeface="Calibri"/>
                <a:cs typeface="Calibri"/>
              </a:rPr>
              <a:t>(s,a,s’) is a </a:t>
            </a:r>
            <a:br>
              <a:rPr lang="en-US" sz="2000">
                <a:solidFill>
                  <a:srgbClr val="C00000"/>
                </a:solidFill>
                <a:latin typeface="Calibri"/>
                <a:cs typeface="Calibri"/>
              </a:rPr>
            </a:br>
            <a:r>
              <a:rPr lang="en-US" sz="2000" i="1">
                <a:solidFill>
                  <a:srgbClr val="C00000"/>
                </a:solidFill>
                <a:latin typeface="Calibri"/>
                <a:cs typeface="Calibri"/>
              </a:rPr>
              <a:t>transition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7924800" y="4008438"/>
            <a:ext cx="81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s,a,s’</a:t>
            </a: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9723438" y="2076450"/>
            <a:ext cx="10525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  <a:latin typeface="Calibri"/>
                <a:cs typeface="Calibri"/>
              </a:rPr>
              <a:t>s is a </a:t>
            </a:r>
            <a:r>
              <a:rPr lang="en-US" sz="2000" i="1">
                <a:solidFill>
                  <a:srgbClr val="0000FF"/>
                </a:solidFill>
                <a:latin typeface="Calibri"/>
                <a:cs typeface="Calibri"/>
              </a:rPr>
              <a:t>state</a:t>
            </a: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9723438" y="3048000"/>
            <a:ext cx="129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(s, a) is a </a:t>
            </a:r>
            <a:r>
              <a:rPr lang="en-US" sz="2000" i="1" dirty="0">
                <a:solidFill>
                  <a:srgbClr val="008000"/>
                </a:solidFill>
                <a:latin typeface="Calibri"/>
                <a:cs typeface="Calibri"/>
              </a:rPr>
              <a:t>q-state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5867400" y="6488112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(L8D4)]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6" name="Picture 5" descr="Screen Shot 2014-08-10 at 7.36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892" y="1143000"/>
            <a:ext cx="618821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22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7" name="Picture 6" descr="Screen Shot 2014-08-10 at 7.37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355" y="1143000"/>
            <a:ext cx="6169291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16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39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11" y="1143000"/>
            <a:ext cx="617837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84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1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3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07" y="1143000"/>
            <a:ext cx="619578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66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0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265" y="1134664"/>
            <a:ext cx="6215470" cy="57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84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0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241" y="1143000"/>
            <a:ext cx="62155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66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V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-0.1</a:t>
            </a:r>
          </a:p>
        </p:txBody>
      </p:sp>
      <p:pic>
        <p:nvPicPr>
          <p:cNvPr id="3" name="Picture 2" descr="Screen Shot 2014-08-10 at 7.42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82" y="1143000"/>
            <a:ext cx="620563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84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Demo – </a:t>
            </a:r>
            <a:r>
              <a:rPr lang="en-US" dirty="0" err="1"/>
              <a:t>Gridworld</a:t>
            </a:r>
            <a:r>
              <a:rPr lang="en-US" dirty="0"/>
              <a:t> Q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-0.1</a:t>
            </a:r>
          </a:p>
        </p:txBody>
      </p:sp>
      <p:pic>
        <p:nvPicPr>
          <p:cNvPr id="3" name="Picture 2" descr="Screen Shot 2014-08-10 at 7.42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16" y="1175632"/>
            <a:ext cx="6161168" cy="56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66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Values of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Fundamental operation: compute the (</a:t>
            </a:r>
            <a:r>
              <a:rPr lang="en-US" sz="2800" dirty="0" err="1"/>
              <a:t>expectimax</a:t>
            </a:r>
            <a:r>
              <a:rPr lang="en-US" sz="2800" dirty="0"/>
              <a:t>) value of a state</a:t>
            </a:r>
          </a:p>
          <a:p>
            <a:pPr lvl="1"/>
            <a:r>
              <a:rPr lang="en-US" sz="2400" dirty="0"/>
              <a:t>Expected utility under optimal action</a:t>
            </a:r>
          </a:p>
          <a:p>
            <a:pPr lvl="1"/>
            <a:r>
              <a:rPr lang="en-US" sz="2400" dirty="0"/>
              <a:t>Average sum of (discounted) rewards</a:t>
            </a:r>
          </a:p>
          <a:p>
            <a:pPr lvl="1"/>
            <a:r>
              <a:rPr lang="en-US" sz="2400" dirty="0"/>
              <a:t>This is just what </a:t>
            </a:r>
            <a:r>
              <a:rPr lang="en-US" sz="2400" dirty="0" err="1"/>
              <a:t>expectimax</a:t>
            </a:r>
            <a:r>
              <a:rPr lang="en-US" sz="2400" dirty="0"/>
              <a:t> computed!</a:t>
            </a:r>
          </a:p>
          <a:p>
            <a:pPr lvl="1"/>
            <a:endParaRPr lang="en-US" sz="2400" dirty="0"/>
          </a:p>
          <a:p>
            <a:r>
              <a:rPr lang="en-US" sz="2800" dirty="0"/>
              <a:t>Recursive definition of value:</a:t>
            </a:r>
          </a:p>
        </p:txBody>
      </p:sp>
      <p:pic>
        <p:nvPicPr>
          <p:cNvPr id="52" name="Picture 5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0835" y="4343400"/>
            <a:ext cx="3078105" cy="405370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371443" y="57277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7" name="Picture 4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78073" y="4986337"/>
            <a:ext cx="5556003" cy="593269"/>
          </a:xfrm>
          <a:prstGeom prst="rect">
            <a:avLst/>
          </a:prstGeom>
          <a:noFill/>
          <a:ln/>
          <a:effectLst/>
        </p:spPr>
      </p:pic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8229600" y="2133600"/>
            <a:ext cx="3048000" cy="2754586"/>
            <a:chOff x="2400" y="1401"/>
            <a:chExt cx="1392" cy="1258"/>
          </a:xfrm>
        </p:grpSpPr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3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4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5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</p:grp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31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39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0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1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/>
              </a:p>
            </p:txBody>
          </p:sp>
        </p:grp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a</a:t>
              </a: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</a:rPr>
                <a:t>s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</a:rPr>
                <a:t>s, a</a:t>
              </a:r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/>
                <a:t>s,a,s</a:t>
              </a:r>
              <a:r>
                <a:rPr lang="ja-JP" altLang="en-US" sz="2400"/>
                <a:t>’</a:t>
              </a:r>
              <a:endParaRPr lang="en-US" sz="2400" dirty="0"/>
            </a:p>
          </p:txBody>
        </p:sp>
        <p:sp>
          <p:nvSpPr>
            <p:cNvPr id="36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/>
            </a:p>
          </p:txBody>
        </p:sp>
        <p:sp>
          <p:nvSpPr>
            <p:cNvPr id="37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</a:rPr>
                <a:t>’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362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45" name="Picture 44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352800"/>
            <a:ext cx="5803005" cy="282226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29821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304800" y="1397001"/>
            <a:ext cx="4470400" cy="4729164"/>
          </a:xfrm>
        </p:spPr>
        <p:txBody>
          <a:bodyPr/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1157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Time-Limited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23200" cy="4729164"/>
          </a:xfrm>
        </p:spPr>
        <p:txBody>
          <a:bodyPr/>
          <a:lstStyle/>
          <a:p>
            <a:r>
              <a:rPr lang="en-US" sz="2400" dirty="0"/>
              <a:t>Key idea: time-limited values</a:t>
            </a:r>
          </a:p>
          <a:p>
            <a:pPr lvl="4"/>
            <a:endParaRPr lang="en-US" sz="1200" dirty="0"/>
          </a:p>
          <a:p>
            <a:r>
              <a:rPr lang="en-US" sz="2400" dirty="0"/>
              <a:t>Define </a:t>
            </a:r>
            <a:r>
              <a:rPr lang="en-US" sz="2400" dirty="0" err="1"/>
              <a:t>V</a:t>
            </a:r>
            <a:r>
              <a:rPr lang="en-US" sz="2400" baseline="-25000" dirty="0" err="1"/>
              <a:t>k</a:t>
            </a:r>
            <a:r>
              <a:rPr lang="en-US" sz="2400" dirty="0"/>
              <a:t>(s) to be the optimal value of s if the game ends in k more time steps</a:t>
            </a:r>
          </a:p>
          <a:p>
            <a:pPr lvl="1"/>
            <a:r>
              <a:rPr lang="en-US" sz="2000" dirty="0"/>
              <a:t>Equivalently, it’s what a depth-k </a:t>
            </a:r>
            <a:r>
              <a:rPr lang="en-US" sz="2000" dirty="0" err="1"/>
              <a:t>expectimax</a:t>
            </a:r>
            <a:r>
              <a:rPr lang="en-US" sz="2000" dirty="0"/>
              <a:t> would give from s</a:t>
            </a:r>
          </a:p>
          <a:p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9020" y="1264178"/>
            <a:ext cx="2248579" cy="2164822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time-limited values (L8D6)]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350" y="3962400"/>
            <a:ext cx="4492280" cy="1731062"/>
            <a:chOff x="460604" y="1295400"/>
            <a:chExt cx="11348754" cy="437314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2" y="1295400"/>
              <a:ext cx="928190" cy="610286"/>
            </a:xfrm>
            <a:prstGeom prst="rect">
              <a:avLst/>
            </a:prstGeom>
            <a:noFill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54641" y="3124199"/>
              <a:ext cx="1014612" cy="639346"/>
            </a:xfrm>
            <a:prstGeom prst="rect">
              <a:avLst/>
            </a:prstGeom>
            <a:noFill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824561" y="4941331"/>
              <a:ext cx="984797" cy="697468"/>
            </a:xfrm>
            <a:prstGeom prst="rect">
              <a:avLst/>
            </a:prstGeom>
            <a:noFill/>
          </p:spPr>
        </p:pic>
        <p:sp>
          <p:nvSpPr>
            <p:cNvPr id="11" name="Oval 10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904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8" idx="2"/>
              <a:endCxn id="12" idx="1"/>
            </p:cNvCxnSpPr>
            <p:nvPr/>
          </p:nvCxnSpPr>
          <p:spPr>
            <a:xfrm>
              <a:off x="5207457" y="1905685"/>
              <a:ext cx="2627658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  <a:endCxn id="11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5" y="3124199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6" name="Straight Arrow Connector 15"/>
            <p:cNvCxnSpPr>
              <a:stCxn id="12" idx="4"/>
              <a:endCxn id="15" idx="0"/>
            </p:cNvCxnSpPr>
            <p:nvPr/>
          </p:nvCxnSpPr>
          <p:spPr>
            <a:xfrm flipH="1">
              <a:off x="6030099" y="2514600"/>
              <a:ext cx="1912779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4"/>
              <a:endCxn id="9" idx="0"/>
            </p:cNvCxnSpPr>
            <p:nvPr/>
          </p:nvCxnSpPr>
          <p:spPr>
            <a:xfrm>
              <a:off x="7942878" y="2514600"/>
              <a:ext cx="2219072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4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9" name="Straight Arrow Connector 18"/>
            <p:cNvCxnSpPr>
              <a:stCxn id="11" idx="4"/>
              <a:endCxn id="18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2842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21" name="Oval 20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7800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stCxn id="18" idx="2"/>
              <a:endCxn id="22" idx="1"/>
            </p:cNvCxnSpPr>
            <p:nvPr/>
          </p:nvCxnSpPr>
          <p:spPr>
            <a:xfrm>
              <a:off x="1915299" y="3733800"/>
              <a:ext cx="909378" cy="4249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8" idx="2"/>
              <a:endCxn id="21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60805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22" idx="4"/>
              <a:endCxn id="25" idx="0"/>
            </p:cNvCxnSpPr>
            <p:nvPr/>
          </p:nvCxnSpPr>
          <p:spPr>
            <a:xfrm flipH="1">
              <a:off x="25248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2" idx="4"/>
              <a:endCxn id="20" idx="0"/>
            </p:cNvCxnSpPr>
            <p:nvPr/>
          </p:nvCxnSpPr>
          <p:spPr>
            <a:xfrm>
              <a:off x="29324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9" name="Straight Arrow Connector 28"/>
            <p:cNvCxnSpPr>
              <a:stCxn id="21" idx="4"/>
              <a:endCxn id="28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>
              <a:endCxn id="30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3" name="Straight Arrow Connector 32"/>
            <p:cNvCxnSpPr>
              <a:stCxn id="30" idx="4"/>
              <a:endCxn id="32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87643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35" name="Oval 3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15" idx="2"/>
              <a:endCxn id="3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5604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5" idx="4"/>
              <a:endCxn id="37" idx="0"/>
            </p:cNvCxnSpPr>
            <p:nvPr/>
          </p:nvCxnSpPr>
          <p:spPr>
            <a:xfrm flipH="1">
              <a:off x="66396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5" idx="4"/>
              <a:endCxn id="34" idx="0"/>
            </p:cNvCxnSpPr>
            <p:nvPr/>
          </p:nvCxnSpPr>
          <p:spPr>
            <a:xfrm>
              <a:off x="70472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45042" y="5028516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41" name="Oval 40"/>
            <p:cNvSpPr/>
            <p:nvPr/>
          </p:nvSpPr>
          <p:spPr>
            <a:xfrm>
              <a:off x="8952240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9" idx="2"/>
              <a:endCxn id="41" idx="7"/>
            </p:cNvCxnSpPr>
            <p:nvPr/>
          </p:nvCxnSpPr>
          <p:spPr>
            <a:xfrm flipH="1">
              <a:off x="9212403" y="3763546"/>
              <a:ext cx="949547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33005" y="5028516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44" name="Straight Arrow Connector 43"/>
            <p:cNvCxnSpPr>
              <a:stCxn id="41" idx="4"/>
              <a:endCxn id="43" idx="0"/>
            </p:cNvCxnSpPr>
            <p:nvPr/>
          </p:nvCxnSpPr>
          <p:spPr>
            <a:xfrm flipH="1">
              <a:off x="8697099" y="4418230"/>
              <a:ext cx="407541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1" idx="4"/>
              <a:endCxn id="40" idx="0"/>
            </p:cNvCxnSpPr>
            <p:nvPr/>
          </p:nvCxnSpPr>
          <p:spPr>
            <a:xfrm>
              <a:off x="9104640" y="4418230"/>
              <a:ext cx="447710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1119941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9" idx="2"/>
              <a:endCxn id="46" idx="1"/>
            </p:cNvCxnSpPr>
            <p:nvPr/>
          </p:nvCxnSpPr>
          <p:spPr>
            <a:xfrm>
              <a:off x="10161950" y="3763546"/>
              <a:ext cx="1002628" cy="39520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6" idx="4"/>
            </p:cNvCxnSpPr>
            <p:nvPr/>
          </p:nvCxnSpPr>
          <p:spPr>
            <a:xfrm>
              <a:off x="11272341" y="4418915"/>
              <a:ext cx="7779" cy="60891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ight Arrow 48"/>
          <p:cNvSpPr/>
          <p:nvPr/>
        </p:nvSpPr>
        <p:spPr>
          <a:xfrm>
            <a:off x="6629400" y="4343400"/>
            <a:ext cx="990600" cy="914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8229600" y="4267200"/>
            <a:ext cx="2057400" cy="1447800"/>
          </a:xfrm>
          <a:prstGeom prst="triangle">
            <a:avLst/>
          </a:prstGeom>
          <a:solidFill>
            <a:srgbClr val="8FAA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8763000" y="3962400"/>
            <a:ext cx="864110" cy="278892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350" y="3962400"/>
            <a:ext cx="367414" cy="24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1843018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524000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5867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025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096000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051604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087424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5867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ounded Rectangle 361"/>
          <p:cNvSpPr/>
          <p:nvPr/>
        </p:nvSpPr>
        <p:spPr>
          <a:xfrm>
            <a:off x="4953000" y="4724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4882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953000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908604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944424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724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ounded Rectangle 373"/>
          <p:cNvSpPr/>
          <p:nvPr/>
        </p:nvSpPr>
        <p:spPr>
          <a:xfrm>
            <a:off x="4953000" y="3597302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755564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3825902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3781506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3817326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597302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ounded Rectangle 385"/>
          <p:cNvSpPr/>
          <p:nvPr/>
        </p:nvSpPr>
        <p:spPr>
          <a:xfrm>
            <a:off x="4953000" y="2474845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633107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703445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659049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694869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474845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ounded Rectangle 401"/>
          <p:cNvSpPr/>
          <p:nvPr/>
        </p:nvSpPr>
        <p:spPr>
          <a:xfrm>
            <a:off x="4953000" y="13716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5298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600200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555804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591624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3716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1600200"/>
            <a:ext cx="6067425" cy="4200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</a:t>
            </a:r>
            <a:r>
              <a:rPr lang="en-US" sz="2400" dirty="0" err="1">
                <a:ea typeface="ＭＳ Ｐゴシック" pitchFamily="34" charset="-128"/>
              </a:rPr>
              <a:t>expectimax</a:t>
            </a:r>
            <a:r>
              <a:rPr lang="en-US" sz="2400" dirty="0">
                <a:ea typeface="ＭＳ Ｐゴシック" pitchFamily="34" charset="-128"/>
              </a:rPr>
              <a:t>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Complexity of each iteration: O(S</a:t>
            </a:r>
            <a:r>
              <a:rPr lang="en-US" sz="2400" baseline="30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A)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Policy may converge long before values do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42684" y="266700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286000"/>
            <a:ext cx="2286000" cy="2122488"/>
            <a:chOff x="2400" y="1401"/>
            <a:chExt cx="1440" cy="1337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baseline="-25000" dirty="0">
                  <a:solidFill>
                    <a:srgbClr val="0000FF"/>
                  </a:solidFill>
                  <a:latin typeface="Calibri"/>
                  <a:cs typeface="Calibri"/>
                </a:rPr>
                <a:t>k+1</a:t>
              </a: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92" y="2265"/>
              <a:ext cx="5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>
                  <a:latin typeface="Calibri"/>
                  <a:cs typeface="Calibri"/>
                </a:rPr>
                <a:t>s,a,s</a:t>
              </a:r>
              <a:r>
                <a:rPr lang="ja-JP" altLang="en-US">
                  <a:latin typeface="Calibri"/>
                  <a:cs typeface="Calibri"/>
                </a:rPr>
                <a:t>’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 err="1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baseline="-25000" dirty="0" err="1">
                  <a:solidFill>
                    <a:srgbClr val="0000FF"/>
                  </a:solidFill>
                  <a:latin typeface="Calibri"/>
                  <a:cs typeface="Calibri"/>
                </a:rPr>
                <a:t>k</a:t>
              </a: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(s’</a:t>
              </a:r>
              <a:r>
                <a:rPr lang="en-US" altLang="ja-JP" dirty="0">
                  <a:solidFill>
                    <a:srgbClr val="0000FF"/>
                  </a:solidFill>
                  <a:latin typeface="Calibri"/>
                  <a:cs typeface="Calibri"/>
                </a:rPr>
                <a:t>)</a:t>
              </a:r>
              <a:endParaRPr lang="en-US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85800" y="5231592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191" y="16445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7315" y="16002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6907" y="16360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>
            <a:off x="1219200" y="4937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219200" y="35654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219200" y="22098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98540" y="38758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72805" y="2504295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/>
          <p:cNvSpPr txBox="1"/>
          <p:nvPr/>
        </p:nvSpPr>
        <p:spPr>
          <a:xfrm>
            <a:off x="1447800" y="5105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0             0             0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47800" y="3733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2             1             0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447800" y="23622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  3.5          2.5          0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162800" y="457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libri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8981" y="1876171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15000" y="5334000"/>
            <a:ext cx="5971533" cy="56776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Convergence*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375400" cy="4729164"/>
          </a:xfrm>
        </p:spPr>
        <p:txBody>
          <a:bodyPr/>
          <a:lstStyle/>
          <a:p>
            <a:r>
              <a:rPr lang="en-US" sz="2000" dirty="0">
                <a:latin typeface="Calibri"/>
                <a:cs typeface="Calibri"/>
              </a:rPr>
              <a:t>How do we know the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vectors are going to converge?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1: If the tree has maximum depth M, then V</a:t>
            </a:r>
            <a:r>
              <a:rPr lang="en-US" sz="2000" baseline="-25000" dirty="0">
                <a:latin typeface="Calibri"/>
                <a:cs typeface="Calibri"/>
              </a:rPr>
              <a:t>M</a:t>
            </a:r>
            <a:r>
              <a:rPr lang="en-US" sz="2000" dirty="0">
                <a:latin typeface="Calibri"/>
                <a:cs typeface="Calibri"/>
              </a:rPr>
              <a:t> holds the actual </a:t>
            </a:r>
            <a:r>
              <a:rPr lang="en-US" sz="2000" dirty="0" err="1">
                <a:latin typeface="Calibri"/>
                <a:cs typeface="Calibri"/>
              </a:rPr>
              <a:t>untruncated</a:t>
            </a:r>
            <a:r>
              <a:rPr lang="en-US" sz="2000" dirty="0">
                <a:latin typeface="Calibri"/>
                <a:cs typeface="Calibri"/>
              </a:rPr>
              <a:t> values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Case 2: If the discount is less than 1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Sketch: For any state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can be viewed as depth k+1 </a:t>
            </a:r>
            <a:r>
              <a:rPr lang="en-US" sz="1800" dirty="0" err="1">
                <a:latin typeface="Calibri"/>
                <a:cs typeface="Calibri"/>
              </a:rPr>
              <a:t>expectimax</a:t>
            </a:r>
            <a:r>
              <a:rPr lang="en-US" sz="1800" dirty="0">
                <a:latin typeface="Calibri"/>
                <a:cs typeface="Calibri"/>
              </a:rPr>
              <a:t> results in nearly identical search trees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The difference is that on the bottom layer,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has actual rewards while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has zeros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That last layer is at best all R</a:t>
            </a:r>
            <a:r>
              <a:rPr lang="en-US" sz="1800" baseline="-25000" dirty="0">
                <a:latin typeface="Calibri"/>
                <a:cs typeface="Calibri"/>
              </a:rPr>
              <a:t>MAX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It is at worst R</a:t>
            </a:r>
            <a:r>
              <a:rPr lang="en-US" sz="1800" baseline="-25000" dirty="0">
                <a:latin typeface="Calibri"/>
                <a:cs typeface="Calibri"/>
              </a:rPr>
              <a:t>MIN</a:t>
            </a:r>
            <a:r>
              <a:rPr lang="en-US" sz="18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But everything is discounted by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that far out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</a:t>
            </a:r>
            <a:r>
              <a:rPr lang="en-US" sz="1800" dirty="0" err="1">
                <a:latin typeface="Calibri"/>
                <a:cs typeface="Calibri"/>
              </a:rPr>
              <a:t>V</a:t>
            </a:r>
            <a:r>
              <a:rPr lang="en-US" sz="1800" baseline="-25000" dirty="0" err="1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and V</a:t>
            </a:r>
            <a:r>
              <a:rPr lang="en-US" sz="1800" baseline="-25000" dirty="0">
                <a:latin typeface="Calibri"/>
                <a:cs typeface="Calibri"/>
              </a:rPr>
              <a:t>k+1</a:t>
            </a:r>
            <a:r>
              <a:rPr lang="en-US" sz="1800" dirty="0">
                <a:latin typeface="Calibri"/>
                <a:cs typeface="Calibri"/>
              </a:rPr>
              <a:t> are at most </a:t>
            </a:r>
            <a:r>
              <a:rPr lang="el-GR" sz="1800" dirty="0">
                <a:latin typeface="Calibri"/>
                <a:cs typeface="Calibri"/>
              </a:rPr>
              <a:t>γ</a:t>
            </a:r>
            <a:r>
              <a:rPr lang="en-US" sz="1800" baseline="30000" dirty="0">
                <a:latin typeface="Calibri"/>
                <a:cs typeface="Calibri"/>
              </a:rPr>
              <a:t>k</a:t>
            </a:r>
            <a:r>
              <a:rPr lang="en-US" sz="1800" dirty="0">
                <a:latin typeface="Calibri"/>
                <a:cs typeface="Calibri"/>
              </a:rPr>
              <a:t> </a:t>
            </a:r>
            <a:r>
              <a:rPr lang="en-US" sz="1800" dirty="0" err="1">
                <a:latin typeface="Calibri"/>
                <a:cs typeface="Calibri"/>
              </a:rPr>
              <a:t>max|R</a:t>
            </a:r>
            <a:r>
              <a:rPr lang="en-US" sz="1800" dirty="0">
                <a:latin typeface="Calibri"/>
                <a:cs typeface="Calibri"/>
              </a:rPr>
              <a:t>| different</a:t>
            </a:r>
          </a:p>
          <a:p>
            <a:pPr lvl="1"/>
            <a:r>
              <a:rPr lang="en-US" sz="1800" dirty="0">
                <a:latin typeface="Calibri"/>
                <a:cs typeface="Calibri"/>
              </a:rPr>
              <a:t>So as k increases, the values converge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7239000" y="2304691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368396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697528" y="2304691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826925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931118" y="1828939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219613" y="1828800"/>
            <a:ext cx="1134187" cy="38941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Policy-Based Methods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17412" name="Picture 2" descr="epic fail photos - CLASSIC: Can Opening F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438400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def\pref{\succ}&#10;\def\lequiv{\Leftrightarrow}&#10;\begin{document}&#10;\centering&#10;$[r,r_0,r_1,r_2,\ldots]\pref [r,r'_0,r'_1,r'_2,\ldots]$\\&#10;$\lequiv$\\&#10;$[r_0,r_1,r_2,\ldots]\pref [r'_0,r'_1,r'_2,\ldots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16"/>
  <p:tag name="PICTUREFILESIZE" val="4786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def\pref{\succ}&#10;\def\lequiv{\Leftrightarrow}&#10;\begin{document}&#10;$U([r_0,r_1,r_2,\ldots]) = r_0 + r_1 + r_2 + \cdots 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4"/>
  <p:tag name="PICTUREFILESIZE" val="1819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def\pref{\succ}&#10;\def\lequiv{\Leftrightarrow}&#10;\begin{document}&#10;$U([r_0,r_1,r_2,\ldots]) = r_0 + \gamma r_1 + \gamma^2 r_2 \cdots 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74"/>
  <p:tag name="PICTUREFILESIZE" val="2177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[a_1, a_2, \ldots] \succ [b_1, b_2, \ldots]  template TPT1  env TPENV1  fore 0  back 16777215  eqnno 3"/>
  <p:tag name="FILENAME" val="TP_tmp"/>
  <p:tag name="ORIGWIDTH" val="101"/>
  <p:tag name="PICTUREFILESIZE" val="46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[r, a_1, a_2, \ldots] \succ [r, b_1, b_2, \ldots]  template TPT1  env TPENV1  fore 0  back 16777215  eqnno 3"/>
  <p:tag name="FILENAME" val="TP_tmp"/>
  <p:tag name="ORIGWIDTH" val="119"/>
  <p:tag name="PICTUREFILESIZE" val="550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latin typeface="Calibri"/>
            <a:cs typeface="Calibri"/>
          </a:defRPr>
        </a:defPPr>
      </a:lstStyle>
    </a:txDef>
  </a:objectDefaults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50708</TotalTime>
  <Words>2270</Words>
  <Application>Microsoft Office PowerPoint</Application>
  <PresentationFormat>Widescreen</PresentationFormat>
  <Paragraphs>457</Paragraphs>
  <Slides>57</Slides>
  <Notes>33</Notes>
  <HiddenSlides>7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ＭＳ Ｐゴシック</vt:lpstr>
      <vt:lpstr>Arial</vt:lpstr>
      <vt:lpstr>Calibri</vt:lpstr>
      <vt:lpstr>cmmi10</vt:lpstr>
      <vt:lpstr>Symbol</vt:lpstr>
      <vt:lpstr>Times New Roman</vt:lpstr>
      <vt:lpstr>Wingdings</vt:lpstr>
      <vt:lpstr>dan-berkeley-nlp-v1</vt:lpstr>
      <vt:lpstr>CAP 5636 – Advanced Artificial Intelligence </vt:lpstr>
      <vt:lpstr>Non-Deterministic Search</vt:lpstr>
      <vt:lpstr>Example: Grid World</vt:lpstr>
      <vt:lpstr>Grid World Actions</vt:lpstr>
      <vt:lpstr>Markov Decision Processes</vt:lpstr>
      <vt:lpstr>Video of Demo Gridworld Manual Intro</vt:lpstr>
      <vt:lpstr>What is Markov about MDPs?</vt:lpstr>
      <vt:lpstr>Policies</vt:lpstr>
      <vt:lpstr>Optimal Policies</vt:lpstr>
      <vt:lpstr>Example: Racing</vt:lpstr>
      <vt:lpstr>Example: Racing</vt:lpstr>
      <vt:lpstr>Racing Search Tree</vt:lpstr>
      <vt:lpstr>MDP Search Trees</vt:lpstr>
      <vt:lpstr>Utilities of Sequences</vt:lpstr>
      <vt:lpstr>Utilities of Sequences</vt:lpstr>
      <vt:lpstr>Discounting</vt:lpstr>
      <vt:lpstr>Discounting</vt:lpstr>
      <vt:lpstr>Stationary Preferences</vt:lpstr>
      <vt:lpstr>Quiz: Discounting</vt:lpstr>
      <vt:lpstr>Infinite Utilities?!</vt:lpstr>
      <vt:lpstr>Recap: Defining MDPs</vt:lpstr>
      <vt:lpstr>Solving MDPs</vt:lpstr>
      <vt:lpstr>Optimal Quantities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Snapshot of Demo – Gridworld V Values</vt:lpstr>
      <vt:lpstr>Snapshot of Demo – Gridworld Q Values</vt:lpstr>
      <vt:lpstr>Values of States</vt:lpstr>
      <vt:lpstr>Racing Search Tree</vt:lpstr>
      <vt:lpstr>Racing Search Tree</vt:lpstr>
      <vt:lpstr>Racing Search Tree</vt:lpstr>
      <vt:lpstr>Time-Limited Values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Computing Time-Limited Values</vt:lpstr>
      <vt:lpstr>Value Iteration</vt:lpstr>
      <vt:lpstr>Value Iteration</vt:lpstr>
      <vt:lpstr>Example: Value Iteration</vt:lpstr>
      <vt:lpstr>Convergence*</vt:lpstr>
      <vt:lpstr>Next Time: Policy-Based Methods</vt:lpstr>
      <vt:lpstr>Non-Deterministic 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Damla Turgut</cp:lastModifiedBy>
  <cp:revision>2722</cp:revision>
  <cp:lastPrinted>2014-02-13T17:51:45Z</cp:lastPrinted>
  <dcterms:created xsi:type="dcterms:W3CDTF">2004-08-27T04:16:05Z</dcterms:created>
  <dcterms:modified xsi:type="dcterms:W3CDTF">2016-08-03T14:34:00Z</dcterms:modified>
</cp:coreProperties>
</file>